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32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33400"/>
            <a:ext cx="7851648" cy="1828800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400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Swaminarayan</a:t>
            </a:r>
            <a:r>
              <a:rPr lang="en-US" sz="44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college of engineering and technology</a:t>
            </a:r>
            <a:endParaRPr lang="en-US" sz="44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3124200"/>
            <a:ext cx="76962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Topic</a:t>
            </a:r>
            <a:r>
              <a:rPr 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:  </a:t>
            </a:r>
            <a:r>
              <a:rPr 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Lighting </a:t>
            </a:r>
            <a:r>
              <a:rPr lang="en-US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Scheams</a:t>
            </a:r>
            <a:r>
              <a:rPr 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And ITS designs</a:t>
            </a:r>
            <a:endParaRPr lang="en-US" sz="16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 smtClean="0"/>
          </a:p>
          <a:p>
            <a:endParaRPr lang="en-US" sz="2400" dirty="0" smtClean="0">
              <a:solidFill>
                <a:srgbClr val="92D050"/>
              </a:solidFill>
            </a:endParaRPr>
          </a:p>
          <a:p>
            <a:r>
              <a:rPr lang="en-US" sz="2400" dirty="0" smtClean="0">
                <a:solidFill>
                  <a:srgbClr val="92D050"/>
                </a:solidFill>
              </a:rPr>
              <a:t>Prepared </a:t>
            </a:r>
            <a:r>
              <a:rPr lang="en-US" sz="2400" dirty="0" smtClean="0">
                <a:solidFill>
                  <a:srgbClr val="92D050"/>
                </a:solidFill>
              </a:rPr>
              <a:t>by</a:t>
            </a:r>
            <a:r>
              <a:rPr lang="en-US" sz="2400" dirty="0" smtClean="0">
                <a:solidFill>
                  <a:srgbClr val="92D050"/>
                </a:solidFill>
              </a:rPr>
              <a:t>:  </a:t>
            </a:r>
            <a:r>
              <a:rPr lang="en-US" sz="2000" dirty="0" err="1" smtClean="0"/>
              <a:t>Vani</a:t>
            </a:r>
            <a:r>
              <a:rPr lang="en-US" sz="2000" dirty="0" smtClean="0"/>
              <a:t> </a:t>
            </a:r>
            <a:r>
              <a:rPr lang="en-US" sz="2000" dirty="0" err="1" smtClean="0"/>
              <a:t>Kiran</a:t>
            </a:r>
            <a:r>
              <a:rPr lang="en-US" sz="2000" dirty="0" smtClean="0"/>
              <a:t>                      </a:t>
            </a:r>
            <a:r>
              <a:rPr lang="en-US" sz="2400" dirty="0" smtClean="0">
                <a:solidFill>
                  <a:srgbClr val="92D050"/>
                </a:solidFill>
              </a:rPr>
              <a:t>Guide </a:t>
            </a:r>
            <a:r>
              <a:rPr lang="en-US" sz="2400" dirty="0" smtClean="0">
                <a:solidFill>
                  <a:srgbClr val="92D050"/>
                </a:solidFill>
              </a:rPr>
              <a:t>By:</a:t>
            </a:r>
          </a:p>
          <a:p>
            <a:pPr lvl="4">
              <a:buNone/>
            </a:pPr>
            <a:r>
              <a:rPr lang="en-US" sz="2000" dirty="0" smtClean="0"/>
              <a:t>Manu P </a:t>
            </a:r>
            <a:r>
              <a:rPr lang="en-US" sz="2000" dirty="0" err="1" smtClean="0"/>
              <a:t>Vinay</a:t>
            </a:r>
            <a:r>
              <a:rPr lang="en-US" sz="2000" dirty="0" smtClean="0"/>
              <a:t>                               </a:t>
            </a:r>
            <a:r>
              <a:rPr lang="en-US" sz="2800" dirty="0" err="1" smtClean="0"/>
              <a:t>Jigna</a:t>
            </a:r>
            <a:r>
              <a:rPr lang="en-US" sz="2800" dirty="0" smtClean="0"/>
              <a:t> </a:t>
            </a:r>
            <a:r>
              <a:rPr lang="en-US" sz="2800" dirty="0" err="1" smtClean="0"/>
              <a:t>Parmar</a:t>
            </a:r>
            <a:endParaRPr lang="en-US" dirty="0" smtClean="0"/>
          </a:p>
          <a:p>
            <a:pPr lvl="4">
              <a:buNone/>
            </a:pPr>
            <a:r>
              <a:rPr lang="en-US" sz="2000" dirty="0" smtClean="0"/>
              <a:t>Patel </a:t>
            </a:r>
            <a:r>
              <a:rPr lang="en-US" sz="2000" dirty="0" err="1" smtClean="0"/>
              <a:t>Saurabh</a:t>
            </a:r>
            <a:r>
              <a:rPr lang="en-US" sz="2000" dirty="0" smtClean="0"/>
              <a:t>   </a:t>
            </a:r>
            <a:endParaRPr lang="en-US" sz="2000" dirty="0" smtClean="0"/>
          </a:p>
          <a:p>
            <a:pPr lvl="4"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Singh </a:t>
            </a:r>
            <a:r>
              <a:rPr lang="en-US" sz="2000" dirty="0" err="1" smtClean="0"/>
              <a:t>Avinash</a:t>
            </a:r>
            <a:endParaRPr lang="en-US" sz="2000" dirty="0" smtClean="0"/>
          </a:p>
          <a:p>
            <a:pPr lvl="4">
              <a:buNone/>
            </a:pPr>
            <a:r>
              <a:rPr lang="en-US" sz="2000" dirty="0" err="1" smtClean="0"/>
              <a:t>Chavda</a:t>
            </a:r>
            <a:r>
              <a:rPr lang="en-US" sz="2000" dirty="0" smtClean="0"/>
              <a:t> </a:t>
            </a:r>
            <a:r>
              <a:rPr lang="en-US" sz="2000" dirty="0" err="1" smtClean="0"/>
              <a:t>Bihag</a:t>
            </a:r>
            <a:endParaRPr lang="en-US" sz="2000" dirty="0" smtClean="0"/>
          </a:p>
          <a:p>
            <a:pPr lvl="4">
              <a:buNone/>
            </a:pPr>
            <a:r>
              <a:rPr lang="en-US" sz="20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2438400"/>
            <a:ext cx="6858000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HeroicExtremeRightFacing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Thank You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LIGHTING SCHEAMS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rgbClr val="FFC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C000"/>
                </a:solidFill>
              </a:rPr>
              <a:t>Different Lighting </a:t>
            </a:r>
            <a:r>
              <a:rPr lang="en-US" dirty="0" err="1" smtClean="0">
                <a:solidFill>
                  <a:srgbClr val="FFC000"/>
                </a:solidFill>
              </a:rPr>
              <a:t>Scheams</a:t>
            </a:r>
            <a:r>
              <a:rPr lang="en-US" dirty="0" smtClean="0">
                <a:solidFill>
                  <a:srgbClr val="FFC000"/>
                </a:solidFill>
              </a:rPr>
              <a:t> are :-</a:t>
            </a: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1.  Direct Lighting</a:t>
            </a: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2.  Semi- Direct Lighting</a:t>
            </a: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3.  Indirect Lighting</a:t>
            </a: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4.  Semi- Indirect Lighting</a:t>
            </a: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5.  General Lighting </a:t>
            </a: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Direct Lighting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/>
              <a:t>t</a:t>
            </a:r>
            <a:r>
              <a:rPr lang="en-US" dirty="0" smtClean="0"/>
              <a:t>his </a:t>
            </a:r>
            <a:r>
              <a:rPr lang="en-US" dirty="0" smtClean="0"/>
              <a:t>t</a:t>
            </a:r>
            <a:r>
              <a:rPr lang="en-US" dirty="0" smtClean="0"/>
              <a:t>he light is directly made to fall on the working plane. If proper reflectors are used then about 80-90% of the total light is made to fall on the working plane.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Semi- Direct Lighting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semi-direct reflectors are used. As a result 60-90% of the total light flux is made to fall on the working plane and the remaining light is used to illuminate the ceiling and wall.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Indirect Lighting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lighting </a:t>
            </a:r>
            <a:r>
              <a:rPr lang="en-US" dirty="0" err="1" smtClean="0"/>
              <a:t>scheame</a:t>
            </a:r>
            <a:r>
              <a:rPr lang="en-US" dirty="0" smtClean="0"/>
              <a:t> </a:t>
            </a:r>
            <a:r>
              <a:rPr lang="en-US" dirty="0" smtClean="0"/>
              <a:t>more than 90% of the total light flux is thrown upward to the ceiling for diffuse </a:t>
            </a:r>
            <a:r>
              <a:rPr lang="en-US" dirty="0" err="1" smtClean="0"/>
              <a:t>riflection</a:t>
            </a:r>
            <a:r>
              <a:rPr lang="en-US" dirty="0" smtClean="0"/>
              <a:t> by </a:t>
            </a:r>
            <a:r>
              <a:rPr lang="en-US" dirty="0" err="1" smtClean="0"/>
              <a:t>usin</a:t>
            </a:r>
            <a:r>
              <a:rPr lang="en-US" dirty="0" smtClean="0"/>
              <a:t> inverted or bowl reflectors.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Semi-Indirect Lighting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lighting </a:t>
            </a:r>
            <a:r>
              <a:rPr lang="en-US" dirty="0" err="1" smtClean="0"/>
              <a:t>scheame</a:t>
            </a:r>
            <a:r>
              <a:rPr lang="en-US" dirty="0" smtClean="0"/>
              <a:t> </a:t>
            </a:r>
            <a:r>
              <a:rPr lang="en-US" dirty="0" smtClean="0"/>
              <a:t>60-90% of the total light flux is thrown upward to the ceiling for diffuse </a:t>
            </a:r>
            <a:r>
              <a:rPr lang="en-US" dirty="0" err="1" smtClean="0"/>
              <a:t>riflection</a:t>
            </a:r>
            <a:r>
              <a:rPr lang="en-US" dirty="0" smtClean="0"/>
              <a:t> and remaining light reaches the working plane directly.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General Lighting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basic </a:t>
            </a:r>
            <a:r>
              <a:rPr lang="en-US" dirty="0" err="1" smtClean="0"/>
              <a:t>requirment</a:t>
            </a:r>
            <a:r>
              <a:rPr lang="en-US" dirty="0" smtClean="0"/>
              <a:t> of general lighting is to obtain uniform diffused and glare free lighting. This can be obtained by fluorescent lighting.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Different Lighting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Scheams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590799"/>
          <a:ext cx="8229600" cy="320802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743200"/>
                <a:gridCol w="2743200"/>
                <a:gridCol w="2743200"/>
              </a:tblGrid>
              <a:tr h="40386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CLASSIFICATION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Approximate Light Distribution up wards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Approximate Light Distribution down wards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en-US" dirty="0" smtClean="0"/>
                        <a:t>Direct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0-10%</a:t>
                      </a:r>
                      <a:endParaRPr lang="en-US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90%-100%</a:t>
                      </a:r>
                      <a:endParaRPr lang="en-US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en-US" dirty="0" smtClean="0"/>
                        <a:t>Semi-direct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10%-40%</a:t>
                      </a:r>
                      <a:endParaRPr lang="en-US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60%-90%</a:t>
                      </a:r>
                      <a:endParaRPr lang="en-US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en-US" dirty="0" smtClean="0"/>
                        <a:t>indirect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90%-100%</a:t>
                      </a:r>
                      <a:endParaRPr lang="en-US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0-10%</a:t>
                      </a:r>
                      <a:endParaRPr lang="en-US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en-US" dirty="0" smtClean="0"/>
                        <a:t>Semi-indirect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60%-90%</a:t>
                      </a:r>
                      <a:endParaRPr lang="en-US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10%-40%</a:t>
                      </a:r>
                      <a:endParaRPr lang="en-US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en-US" dirty="0" smtClean="0"/>
                        <a:t>General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40%-60%</a:t>
                      </a:r>
                      <a:endParaRPr lang="en-US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40%-60%</a:t>
                      </a:r>
                      <a:endParaRPr lang="en-US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Design Of Lighting Schemes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various factors which should be considered while designing a lighting scheme:-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1.  </a:t>
            </a:r>
            <a:r>
              <a:rPr lang="en-US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Illumination Level:</a:t>
            </a:r>
            <a:r>
              <a:rPr lang="en-US" dirty="0" smtClean="0"/>
              <a:t> Illumination level should be  sufficient for different locations to avoid glare and  shadows.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2. </a:t>
            </a:r>
            <a:r>
              <a:rPr lang="en-US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Uniform Illumination: </a:t>
            </a:r>
            <a:r>
              <a:rPr lang="en-US" dirty="0" smtClean="0"/>
              <a:t>Lighting scheme for particular location should provide uniform illumination as far as possible.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</TotalTime>
  <Words>351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Swaminarayan college of engineering and technology</vt:lpstr>
      <vt:lpstr>LIGHTING SCHEAMS</vt:lpstr>
      <vt:lpstr>Direct Lighting</vt:lpstr>
      <vt:lpstr>Semi- Direct Lighting</vt:lpstr>
      <vt:lpstr>Indirect Lighting</vt:lpstr>
      <vt:lpstr>Semi-Indirect Lighting</vt:lpstr>
      <vt:lpstr>General Lighting</vt:lpstr>
      <vt:lpstr>Different Lighting Scheams</vt:lpstr>
      <vt:lpstr>Design Of Lighting Schemes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Swaminarayan college of engineering and technology</dc:title>
  <dc:creator/>
  <cp:lastModifiedBy>.</cp:lastModifiedBy>
  <cp:revision>8</cp:revision>
  <dcterms:created xsi:type="dcterms:W3CDTF">2006-08-16T00:00:00Z</dcterms:created>
  <dcterms:modified xsi:type="dcterms:W3CDTF">2012-03-26T09:24:02Z</dcterms:modified>
</cp:coreProperties>
</file>